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8" r:id="rId3"/>
    <p:sldId id="259" r:id="rId4"/>
    <p:sldId id="257" r:id="rId5"/>
    <p:sldId id="266" r:id="rId6"/>
    <p:sldId id="260" r:id="rId7"/>
    <p:sldId id="261" r:id="rId8"/>
    <p:sldId id="262" r:id="rId9"/>
    <p:sldId id="263" r:id="rId10"/>
    <p:sldId id="265" r:id="rId11"/>
    <p:sldId id="264" r:id="rId12"/>
  </p:sldIdLst>
  <p:sldSz cx="9144000" cy="6858000" type="screen4x3"/>
  <p:notesSz cx="6669088" cy="97758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887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887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2212F1-C852-4F7A-904F-479D7CD3344F}" type="datetimeFigureOut">
              <a:rPr lang="en-GB" smtClean="0"/>
              <a:t>07/11/2014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285337"/>
            <a:ext cx="2889938" cy="4887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7607" y="9285337"/>
            <a:ext cx="2889938" cy="4887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22CA2E-CB55-4CC6-BD3E-DA04C4AB88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7188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887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887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EEE312-1228-48FF-9529-EF8C2FD09A51}" type="datetimeFigureOut">
              <a:rPr lang="en-GB" smtClean="0"/>
              <a:t>07/11/2014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2175" y="733425"/>
            <a:ext cx="4884738" cy="36655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643517"/>
            <a:ext cx="5335270" cy="439912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285337"/>
            <a:ext cx="2889938" cy="4887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285337"/>
            <a:ext cx="2889938" cy="4887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E4BD59-646A-4717-9B8C-13234340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12711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E4BD59-646A-4717-9B8C-1323434021DE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3894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DFF5A-38D9-4848-96E4-C21A2842846F}" type="datetimeFigureOut">
              <a:rPr lang="en-GB" smtClean="0"/>
              <a:t>07/11/2014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26949-FD8B-4393-8CC9-DA6AFE90471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DFF5A-38D9-4848-96E4-C21A2842846F}" type="datetimeFigureOut">
              <a:rPr lang="en-GB" smtClean="0"/>
              <a:t>07/11/2014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26949-FD8B-4393-8CC9-DA6AFE90471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DFF5A-38D9-4848-96E4-C21A2842846F}" type="datetimeFigureOut">
              <a:rPr lang="en-GB" smtClean="0"/>
              <a:t>07/11/2014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26949-FD8B-4393-8CC9-DA6AFE90471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DFF5A-38D9-4848-96E4-C21A2842846F}" type="datetimeFigureOut">
              <a:rPr lang="en-GB" smtClean="0"/>
              <a:t>07/11/2014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26949-FD8B-4393-8CC9-DA6AFE90471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DFF5A-38D9-4848-96E4-C21A2842846F}" type="datetimeFigureOut">
              <a:rPr lang="en-GB" smtClean="0"/>
              <a:t>07/11/2014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26949-FD8B-4393-8CC9-DA6AFE90471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DFF5A-38D9-4848-96E4-C21A2842846F}" type="datetimeFigureOut">
              <a:rPr lang="en-GB" smtClean="0"/>
              <a:t>07/11/2014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26949-FD8B-4393-8CC9-DA6AFE90471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DFF5A-38D9-4848-96E4-C21A2842846F}" type="datetimeFigureOut">
              <a:rPr lang="en-GB" smtClean="0"/>
              <a:t>07/11/2014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26949-FD8B-4393-8CC9-DA6AFE90471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DFF5A-38D9-4848-96E4-C21A2842846F}" type="datetimeFigureOut">
              <a:rPr lang="en-GB" smtClean="0"/>
              <a:t>07/11/2014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26949-FD8B-4393-8CC9-DA6AFE90471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DFF5A-38D9-4848-96E4-C21A2842846F}" type="datetimeFigureOut">
              <a:rPr lang="en-GB" smtClean="0"/>
              <a:t>07/11/2014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26949-FD8B-4393-8CC9-DA6AFE90471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DFF5A-38D9-4848-96E4-C21A2842846F}" type="datetimeFigureOut">
              <a:rPr lang="en-GB" smtClean="0"/>
              <a:t>07/11/2014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26949-FD8B-4393-8CC9-DA6AFE904716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DFF5A-38D9-4848-96E4-C21A2842846F}" type="datetimeFigureOut">
              <a:rPr lang="en-GB" smtClean="0"/>
              <a:t>07/11/2014</a:t>
            </a:fld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3126949-FD8B-4393-8CC9-DA6AFE904716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3126949-FD8B-4393-8CC9-DA6AFE904716}" type="slidenum">
              <a:rPr lang="en-GB" smtClean="0"/>
              <a:t>‹#›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B95DFF5A-38D9-4848-96E4-C21A2842846F}" type="datetimeFigureOut">
              <a:rPr lang="en-GB" smtClean="0"/>
              <a:t>07/11/2014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jpg"/><Relationship Id="rId4" Type="http://schemas.openxmlformats.org/officeDocument/2006/relationships/image" Target="../media/image9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12776"/>
            <a:ext cx="7543800" cy="2593975"/>
          </a:xfrm>
        </p:spPr>
        <p:txBody>
          <a:bodyPr>
            <a:noAutofit/>
          </a:bodyPr>
          <a:lstStyle/>
          <a:p>
            <a:r>
              <a:rPr lang="en-GB" sz="3600" dirty="0" smtClean="0"/>
              <a:t>A feasibility study to explore patient, clinician and GP decision making of acute recurrent tonsillitis for NATTINA: </a:t>
            </a:r>
            <a:r>
              <a:rPr lang="en-GB" sz="3600" dirty="0"/>
              <a:t/>
            </a:r>
            <a:br>
              <a:rPr lang="en-GB" sz="3600" dirty="0"/>
            </a:br>
            <a:r>
              <a:rPr lang="en-GB" sz="3600" dirty="0" smtClean="0"/>
              <a:t>The </a:t>
            </a:r>
            <a:r>
              <a:rPr lang="en-GB" sz="3600" dirty="0" err="1" smtClean="0"/>
              <a:t>NAtional</a:t>
            </a:r>
            <a:r>
              <a:rPr lang="en-GB" sz="3600" dirty="0" smtClean="0"/>
              <a:t> Trial of</a:t>
            </a:r>
            <a:br>
              <a:rPr lang="en-GB" sz="3600" dirty="0" smtClean="0"/>
            </a:br>
            <a:r>
              <a:rPr lang="en-GB" sz="3600" dirty="0" smtClean="0"/>
              <a:t> Tonsillectomy IN Adults</a:t>
            </a:r>
            <a:endParaRPr lang="en-GB" sz="36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104" y="3284984"/>
            <a:ext cx="1873333" cy="2340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85800" y="5877272"/>
            <a:ext cx="3886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Dr Lorraine McSweeney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11087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Progress to </a:t>
            </a:r>
            <a:r>
              <a:rPr lang="en-GB" dirty="0" smtClean="0"/>
              <a:t>date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Staff interviews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Aberdeen: 1</a:t>
            </a:r>
          </a:p>
          <a:p>
            <a:r>
              <a:rPr lang="en-GB" dirty="0" smtClean="0"/>
              <a:t>Glasgow: 1</a:t>
            </a:r>
          </a:p>
          <a:p>
            <a:r>
              <a:rPr lang="en-GB" dirty="0" smtClean="0"/>
              <a:t>Dundee: 1</a:t>
            </a:r>
          </a:p>
          <a:p>
            <a:r>
              <a:rPr lang="en-GB" dirty="0" smtClean="0"/>
              <a:t>Newcastle: 2</a:t>
            </a:r>
          </a:p>
          <a:p>
            <a:r>
              <a:rPr lang="en-GB" dirty="0" smtClean="0"/>
              <a:t>York: 4</a:t>
            </a:r>
          </a:p>
          <a:p>
            <a:r>
              <a:rPr lang="en-GB" dirty="0" smtClean="0"/>
              <a:t>Bradford: 2</a:t>
            </a:r>
          </a:p>
          <a:p>
            <a:r>
              <a:rPr lang="en-GB" dirty="0" smtClean="0"/>
              <a:t>London: 1</a:t>
            </a:r>
          </a:p>
          <a:p>
            <a:endParaRPr lang="en-GB" dirty="0"/>
          </a:p>
          <a:p>
            <a:r>
              <a:rPr lang="en-GB" dirty="0" smtClean="0"/>
              <a:t>Scheduled – </a:t>
            </a:r>
          </a:p>
          <a:p>
            <a:r>
              <a:rPr lang="en-GB" dirty="0" smtClean="0"/>
              <a:t>Dundee: 1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GB" dirty="0" smtClean="0"/>
              <a:t>Patient interviews 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GB" dirty="0" smtClean="0"/>
              <a:t>Aberdeen: 2</a:t>
            </a:r>
          </a:p>
          <a:p>
            <a:r>
              <a:rPr lang="en-GB" dirty="0" smtClean="0"/>
              <a:t>London: 1 (telephone)</a:t>
            </a:r>
          </a:p>
          <a:p>
            <a:endParaRPr lang="en-GB" dirty="0"/>
          </a:p>
          <a:p>
            <a:r>
              <a:rPr lang="en-GB" dirty="0" smtClean="0"/>
              <a:t>Scheduled -</a:t>
            </a:r>
          </a:p>
          <a:p>
            <a:r>
              <a:rPr lang="en-GB" dirty="0" smtClean="0"/>
              <a:t>Aberdeen: 2</a:t>
            </a:r>
          </a:p>
          <a:p>
            <a:r>
              <a:rPr lang="en-GB" dirty="0" smtClean="0"/>
              <a:t>Dundee: 1</a:t>
            </a:r>
          </a:p>
          <a:p>
            <a:r>
              <a:rPr lang="en-GB" dirty="0" smtClean="0"/>
              <a:t>London: 1</a:t>
            </a:r>
          </a:p>
          <a:p>
            <a:endParaRPr lang="en-GB" dirty="0"/>
          </a:p>
          <a:p>
            <a:pPr marL="11430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54772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76118" y="2353543"/>
            <a:ext cx="4158191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Thank you</a:t>
            </a:r>
            <a:endParaRPr lang="en-US" sz="72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0271" y="5830789"/>
            <a:ext cx="1358640" cy="612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5830789"/>
            <a:ext cx="2157984" cy="52425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4890" y="5830789"/>
            <a:ext cx="2017776" cy="71323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2028" y="5830789"/>
            <a:ext cx="1658880" cy="5760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39552" y="4358059"/>
            <a:ext cx="73760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2">
                    <a:lumMod val="50000"/>
                  </a:schemeClr>
                </a:solidFill>
              </a:rPr>
              <a:t>This project was funded by the National Institute for Health Research </a:t>
            </a:r>
            <a:r>
              <a:rPr lang="en-GB" sz="1200" dirty="0" smtClean="0">
                <a:solidFill>
                  <a:schemeClr val="tx2">
                    <a:lumMod val="50000"/>
                  </a:schemeClr>
                </a:solidFill>
              </a:rPr>
              <a:t>(NIHR) Heath Technology Assessment (HTA Programme (project </a:t>
            </a:r>
            <a:r>
              <a:rPr lang="en-GB" sz="1200" dirty="0">
                <a:solidFill>
                  <a:schemeClr val="tx2">
                    <a:lumMod val="50000"/>
                  </a:schemeClr>
                </a:solidFill>
              </a:rPr>
              <a:t>number </a:t>
            </a:r>
            <a:r>
              <a:rPr lang="en-GB" sz="1200" dirty="0" smtClean="0">
                <a:solidFill>
                  <a:schemeClr val="tx2">
                    <a:lumMod val="50000"/>
                  </a:schemeClr>
                </a:solidFill>
              </a:rPr>
              <a:t>12/146/06). The </a:t>
            </a:r>
            <a:r>
              <a:rPr lang="en-GB" sz="1200" dirty="0">
                <a:solidFill>
                  <a:schemeClr val="tx2">
                    <a:lumMod val="50000"/>
                  </a:schemeClr>
                </a:solidFill>
              </a:rPr>
              <a:t>views and opinions expressed therein are those of the authors and do not necessarily reflect those of the </a:t>
            </a:r>
            <a:r>
              <a:rPr lang="en-GB" sz="1200" dirty="0" smtClean="0">
                <a:solidFill>
                  <a:schemeClr val="tx2">
                    <a:lumMod val="50000"/>
                  </a:schemeClr>
                </a:solidFill>
              </a:rPr>
              <a:t>HTA, </a:t>
            </a:r>
            <a:r>
              <a:rPr lang="en-GB" sz="1200" dirty="0">
                <a:solidFill>
                  <a:schemeClr val="tx2">
                    <a:lumMod val="50000"/>
                  </a:schemeClr>
                </a:solidFill>
              </a:rPr>
              <a:t>NIHR, NHS or the Department of Health</a:t>
            </a:r>
            <a:r>
              <a:rPr lang="en-GB" sz="1200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  <a:endParaRPr lang="en-GB" sz="12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917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 qualitative approach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integration of qualitative research within difficult to conduct randomised controlled trials is recommended to improve their feasibility, design and conduct </a:t>
            </a:r>
            <a:r>
              <a:rPr lang="en-GB" sz="1600" dirty="0" smtClean="0"/>
              <a:t>(de </a:t>
            </a:r>
            <a:r>
              <a:rPr lang="en-GB" sz="1600" dirty="0" err="1" smtClean="0"/>
              <a:t>Salis</a:t>
            </a:r>
            <a:r>
              <a:rPr lang="en-GB" sz="1600" dirty="0" smtClean="0"/>
              <a:t>, et al., 2008)</a:t>
            </a:r>
          </a:p>
          <a:p>
            <a:pPr marL="114300" indent="0">
              <a:buNone/>
            </a:pPr>
            <a:endParaRPr lang="en-GB" sz="1600" dirty="0" smtClean="0"/>
          </a:p>
          <a:p>
            <a:r>
              <a:rPr lang="en-GB" sz="2000" dirty="0" smtClean="0"/>
              <a:t>Qualitative research focuses on human experience and social life including people’s use of language </a:t>
            </a:r>
            <a:r>
              <a:rPr lang="en-GB" sz="1600" dirty="0" smtClean="0"/>
              <a:t>(Ward et al., 2013)</a:t>
            </a:r>
          </a:p>
          <a:p>
            <a:pPr marL="114300" indent="0">
              <a:buNone/>
            </a:pPr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14" t="16959" b="11973"/>
          <a:stretch/>
        </p:blipFill>
        <p:spPr>
          <a:xfrm>
            <a:off x="1638602" y="3750847"/>
            <a:ext cx="5093638" cy="2558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4613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Study aim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200" dirty="0" smtClean="0"/>
              <a:t>The aim of the feasibility study is to assess:</a:t>
            </a:r>
          </a:p>
          <a:p>
            <a:pPr lvl="1"/>
            <a:r>
              <a:rPr lang="en-GB" sz="3200" dirty="0" smtClean="0"/>
              <a:t>The practicality of the proposed internal pilot and full scale randomised controlled trial – NATTINA: the National Trial of Tonsillectomy in Adults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926255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Research objectives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endParaRPr lang="en-GB" dirty="0" smtClean="0"/>
          </a:p>
          <a:p>
            <a:r>
              <a:rPr lang="en-GB" sz="2400" dirty="0" smtClean="0"/>
              <a:t>Evaluate professionals’ willingness to randomise</a:t>
            </a:r>
          </a:p>
          <a:p>
            <a:r>
              <a:rPr lang="en-GB" sz="2400" dirty="0" smtClean="0"/>
              <a:t>Evaluate patients’ willingness to </a:t>
            </a:r>
            <a:r>
              <a:rPr lang="en-GB" sz="2400" i="1" dirty="0" smtClean="0"/>
              <a:t>be </a:t>
            </a:r>
            <a:r>
              <a:rPr lang="en-GB" sz="2400" dirty="0" smtClean="0"/>
              <a:t>randomised</a:t>
            </a:r>
          </a:p>
          <a:p>
            <a:r>
              <a:rPr lang="en-GB" sz="2400" dirty="0" smtClean="0"/>
              <a:t>Define criteria acceptable to all stakeholders</a:t>
            </a:r>
          </a:p>
          <a:p>
            <a:r>
              <a:rPr lang="en-GB" sz="2400" dirty="0" smtClean="0"/>
              <a:t>Establish primary care clinicians’ willingness to refer patients</a:t>
            </a:r>
          </a:p>
          <a:p>
            <a:r>
              <a:rPr lang="en-GB" sz="2400" dirty="0" smtClean="0"/>
              <a:t>Assess the acceptability of usual care treatment</a:t>
            </a:r>
          </a:p>
          <a:p>
            <a:r>
              <a:rPr lang="en-GB" sz="2400" dirty="0" smtClean="0"/>
              <a:t>Investigate the feasibility and acceptability of the proposed data collection methods and outcome measures</a:t>
            </a:r>
          </a:p>
          <a:p>
            <a:endParaRPr lang="en-GB" dirty="0" smtClean="0"/>
          </a:p>
          <a:p>
            <a:pPr lvl="1"/>
            <a:endParaRPr lang="en-GB" dirty="0" smtClean="0"/>
          </a:p>
          <a:p>
            <a:pPr lvl="1"/>
            <a:endParaRPr lang="en-GB" dirty="0" smtClean="0"/>
          </a:p>
          <a:p>
            <a:pPr lvl="1"/>
            <a:endParaRPr lang="en-GB" dirty="0" smtClean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06350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:\NATTINA\Presentations\450px-Uk_outline_map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980728"/>
            <a:ext cx="4286250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7544" y="116632"/>
            <a:ext cx="7620000" cy="922114"/>
          </a:xfrm>
        </p:spPr>
        <p:txBody>
          <a:bodyPr/>
          <a:lstStyle/>
          <a:p>
            <a:r>
              <a:rPr lang="en-GB" dirty="0" smtClean="0"/>
              <a:t>The participants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5220072" y="980728"/>
            <a:ext cx="316835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Aberdeen Royal Infirmary</a:t>
            </a:r>
          </a:p>
          <a:p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Ninewells Hospital Dundee</a:t>
            </a:r>
          </a:p>
          <a:p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Glasgow Royal </a:t>
            </a:r>
            <a:r>
              <a:rPr lang="en-GB" dirty="0" smtClean="0"/>
              <a:t>Infirmary</a:t>
            </a:r>
          </a:p>
          <a:p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Freeman Hospital Newcastle</a:t>
            </a:r>
          </a:p>
          <a:p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Sunderland Royal Infirmary</a:t>
            </a:r>
          </a:p>
          <a:p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York Hospital</a:t>
            </a:r>
          </a:p>
          <a:p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Bradford Royal Infirmary</a:t>
            </a:r>
          </a:p>
          <a:p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University Hospital Birmingham</a:t>
            </a:r>
          </a:p>
          <a:p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Guy’s Hospital London </a:t>
            </a:r>
            <a:endParaRPr lang="en-GB" dirty="0"/>
          </a:p>
        </p:txBody>
      </p:sp>
      <p:sp>
        <p:nvSpPr>
          <p:cNvPr id="9" name="Oval 8"/>
          <p:cNvSpPr/>
          <p:nvPr/>
        </p:nvSpPr>
        <p:spPr>
          <a:xfrm flipH="1">
            <a:off x="3491880" y="2807217"/>
            <a:ext cx="72008" cy="4571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/>
          <p:cNvSpPr/>
          <p:nvPr/>
        </p:nvSpPr>
        <p:spPr>
          <a:xfrm flipH="1">
            <a:off x="2699792" y="3284984"/>
            <a:ext cx="72008" cy="4571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 flipH="1">
            <a:off x="3275856" y="3068960"/>
            <a:ext cx="72008" cy="4571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/>
          <p:cNvSpPr/>
          <p:nvPr/>
        </p:nvSpPr>
        <p:spPr>
          <a:xfrm flipH="1">
            <a:off x="3635896" y="3887337"/>
            <a:ext cx="72008" cy="4571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/>
          <p:cNvSpPr/>
          <p:nvPr/>
        </p:nvSpPr>
        <p:spPr>
          <a:xfrm flipH="1">
            <a:off x="3779912" y="4293096"/>
            <a:ext cx="72008" cy="4571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/>
          <p:cNvSpPr/>
          <p:nvPr/>
        </p:nvSpPr>
        <p:spPr>
          <a:xfrm flipH="1">
            <a:off x="3563888" y="4437112"/>
            <a:ext cx="72008" cy="4571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/>
          <p:cNvSpPr/>
          <p:nvPr/>
        </p:nvSpPr>
        <p:spPr>
          <a:xfrm flipH="1">
            <a:off x="3491880" y="5039465"/>
            <a:ext cx="72008" cy="4571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/>
          <p:cNvSpPr/>
          <p:nvPr/>
        </p:nvSpPr>
        <p:spPr>
          <a:xfrm flipH="1">
            <a:off x="4139952" y="5471513"/>
            <a:ext cx="72008" cy="4571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/>
          <p:cNvSpPr/>
          <p:nvPr/>
        </p:nvSpPr>
        <p:spPr>
          <a:xfrm flipH="1">
            <a:off x="3779912" y="3959345"/>
            <a:ext cx="72008" cy="4571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7838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Who?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628800"/>
            <a:ext cx="7620000" cy="2712368"/>
          </a:xfrm>
        </p:spPr>
        <p:txBody>
          <a:bodyPr/>
          <a:lstStyle/>
          <a:p>
            <a:r>
              <a:rPr lang="en-GB" dirty="0"/>
              <a:t>General practitioners</a:t>
            </a:r>
          </a:p>
          <a:p>
            <a:r>
              <a:rPr lang="en-GB" dirty="0"/>
              <a:t>ENT </a:t>
            </a:r>
            <a:r>
              <a:rPr lang="en-GB" dirty="0" smtClean="0"/>
              <a:t>staff (including research staff)</a:t>
            </a:r>
            <a:endParaRPr lang="en-GB" dirty="0"/>
          </a:p>
          <a:p>
            <a:r>
              <a:rPr lang="en-GB" dirty="0"/>
              <a:t>ENT patients</a:t>
            </a:r>
          </a:p>
          <a:p>
            <a:pPr lvl="1"/>
            <a:r>
              <a:rPr lang="en-GB" dirty="0"/>
              <a:t>Adults with acute tonsillitis who </a:t>
            </a:r>
            <a:r>
              <a:rPr lang="en-GB" dirty="0" smtClean="0"/>
              <a:t>have been </a:t>
            </a:r>
            <a:r>
              <a:rPr lang="en-GB" dirty="0"/>
              <a:t>referred to otolaryngology outpatient clinics for recurrent sore </a:t>
            </a:r>
            <a:r>
              <a:rPr lang="en-GB" dirty="0" smtClean="0"/>
              <a:t>throat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48946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Method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7620000" cy="5204048"/>
          </a:xfrm>
        </p:spPr>
        <p:txBody>
          <a:bodyPr/>
          <a:lstStyle/>
          <a:p>
            <a:r>
              <a:rPr lang="en-GB" dirty="0" smtClean="0"/>
              <a:t>ENT, research staff and GPs</a:t>
            </a:r>
          </a:p>
          <a:p>
            <a:pPr lvl="1"/>
            <a:r>
              <a:rPr lang="en-GB" dirty="0" smtClean="0"/>
              <a:t>Telephone interviews (15-30 </a:t>
            </a:r>
            <a:r>
              <a:rPr lang="en-GB" dirty="0" err="1" smtClean="0"/>
              <a:t>mins</a:t>
            </a:r>
            <a:r>
              <a:rPr lang="en-GB" dirty="0" smtClean="0"/>
              <a:t>)</a:t>
            </a:r>
          </a:p>
          <a:p>
            <a:pPr lvl="1"/>
            <a:r>
              <a:rPr lang="en-GB" dirty="0" smtClean="0"/>
              <a:t>Open ended questions using topic guide</a:t>
            </a:r>
          </a:p>
          <a:p>
            <a:pPr lvl="2"/>
            <a:r>
              <a:rPr lang="en-GB" dirty="0" smtClean="0"/>
              <a:t>E.g. Can you describe how patients with                                      recurrent sore throats are managed</a:t>
            </a:r>
          </a:p>
          <a:p>
            <a:endParaRPr lang="en-GB" dirty="0"/>
          </a:p>
          <a:p>
            <a:r>
              <a:rPr lang="en-GB" dirty="0" smtClean="0"/>
              <a:t>Patients</a:t>
            </a:r>
          </a:p>
          <a:p>
            <a:pPr lvl="1"/>
            <a:r>
              <a:rPr lang="en-GB" dirty="0" smtClean="0"/>
              <a:t>Face-to-face interviews (30-60 </a:t>
            </a:r>
            <a:r>
              <a:rPr lang="en-GB" dirty="0" err="1" smtClean="0"/>
              <a:t>mins</a:t>
            </a:r>
            <a:r>
              <a:rPr lang="en-GB" dirty="0" smtClean="0"/>
              <a:t>)</a:t>
            </a:r>
          </a:p>
          <a:p>
            <a:pPr lvl="1"/>
            <a:r>
              <a:rPr lang="en-GB" dirty="0" smtClean="0"/>
              <a:t>Open ended questions using topic guide</a:t>
            </a:r>
          </a:p>
          <a:p>
            <a:pPr lvl="2"/>
            <a:r>
              <a:rPr lang="en-GB" dirty="0" smtClean="0"/>
              <a:t>E.g. If you were able to avoid a sore throat how much would you be willing to pay a day?</a:t>
            </a:r>
          </a:p>
          <a:p>
            <a:pPr lvl="1"/>
            <a:r>
              <a:rPr lang="en-GB" dirty="0" smtClean="0"/>
              <a:t>Willingness to be involved in research – role play</a:t>
            </a:r>
          </a:p>
          <a:p>
            <a:pPr lvl="1"/>
            <a:r>
              <a:rPr lang="en-GB" dirty="0" smtClean="0"/>
              <a:t>Material and method testing – completion of questionnaires etc. </a:t>
            </a:r>
          </a:p>
          <a:p>
            <a:pPr lvl="1"/>
            <a:endParaRPr lang="en-GB" dirty="0"/>
          </a:p>
          <a:p>
            <a:pPr marL="114300" indent="0">
              <a:buNone/>
            </a:pPr>
            <a:endParaRPr lang="en-GB" dirty="0"/>
          </a:p>
        </p:txBody>
      </p:sp>
      <p:pic>
        <p:nvPicPr>
          <p:cNvPr id="1026" name="Picture 2" descr="C:\Users\nlam7\AppData\Local\Microsoft\Windows\Temporary Internet Files\Content.IE5\2PVFJPMC\MC900054709[1].wmf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4819" y="2241064"/>
            <a:ext cx="1779509" cy="1764000"/>
          </a:xfrm>
          <a:prstGeom prst="rect">
            <a:avLst/>
          </a:prstGeom>
          <a:noFill/>
          <a:effectLst>
            <a:glow rad="63500">
              <a:schemeClr val="accent6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6871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Analysis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Framework analysis</a:t>
            </a:r>
          </a:p>
          <a:p>
            <a:r>
              <a:rPr lang="en-GB" dirty="0" smtClean="0"/>
              <a:t>A qualitative thematic data analysis</a:t>
            </a:r>
          </a:p>
          <a:p>
            <a:pPr lvl="1"/>
            <a:r>
              <a:rPr lang="en-GB" dirty="0" smtClean="0"/>
              <a:t>Flexible </a:t>
            </a:r>
          </a:p>
          <a:p>
            <a:pPr lvl="1"/>
            <a:r>
              <a:rPr lang="en-GB" dirty="0" smtClean="0"/>
              <a:t>Systematic</a:t>
            </a:r>
          </a:p>
          <a:p>
            <a:pPr lvl="1"/>
            <a:r>
              <a:rPr lang="en-GB" dirty="0" smtClean="0"/>
              <a:t>Rigorous</a:t>
            </a:r>
          </a:p>
          <a:p>
            <a:pPr lvl="1"/>
            <a:r>
              <a:rPr lang="en-GB" dirty="0" smtClean="0"/>
              <a:t>Offers: transparency, clarity and an audit trail for stakeholders</a:t>
            </a:r>
          </a:p>
          <a:p>
            <a:pPr marL="411480" lvl="1" indent="0">
              <a:buNone/>
            </a:pPr>
            <a:endParaRPr lang="en-GB" dirty="0" smtClean="0"/>
          </a:p>
          <a:p>
            <a:r>
              <a:rPr lang="en-GB" dirty="0"/>
              <a:t>The data </a:t>
            </a:r>
            <a:r>
              <a:rPr lang="en-GB" dirty="0" smtClean="0"/>
              <a:t>will be </a:t>
            </a:r>
            <a:r>
              <a:rPr lang="en-GB" dirty="0"/>
              <a:t>repeatedly read and coded independently by two researchers within a framework of a priori issues and those identified by participants or which emerged from the data</a:t>
            </a:r>
          </a:p>
        </p:txBody>
      </p:sp>
    </p:spTree>
    <p:extLst>
      <p:ext uri="{BB962C8B-B14F-4D97-AF65-F5344CB8AC3E}">
        <p14:creationId xmlns:p14="http://schemas.microsoft.com/office/powerpoint/2010/main" val="55766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Outcome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To consider:</a:t>
            </a:r>
          </a:p>
          <a:p>
            <a:pPr lvl="1"/>
            <a:r>
              <a:rPr lang="en-GB" sz="2800" dirty="0" smtClean="0"/>
              <a:t>How well </a:t>
            </a:r>
            <a:r>
              <a:rPr lang="en-GB" sz="2800" dirty="0"/>
              <a:t>trial processes and interventions are introduced and incorporated at </a:t>
            </a:r>
            <a:r>
              <a:rPr lang="en-GB" sz="2800" dirty="0" smtClean="0"/>
              <a:t>the nine sites </a:t>
            </a:r>
            <a:r>
              <a:rPr lang="en-GB" sz="2800" dirty="0"/>
              <a:t>for both patient and professional </a:t>
            </a:r>
            <a:r>
              <a:rPr lang="en-GB" sz="2800" dirty="0" smtClean="0"/>
              <a:t> groups</a:t>
            </a:r>
          </a:p>
          <a:p>
            <a:pPr lvl="1"/>
            <a:endParaRPr lang="en-GB" dirty="0"/>
          </a:p>
        </p:txBody>
      </p:sp>
      <p:pic>
        <p:nvPicPr>
          <p:cNvPr id="2052" name="Picture 4" descr="C:\Users\nlam7\AppData\Local\Microsoft\Windows\Temporary Internet Files\Content.IE5\6XBIRX3M\MC900240341[1].wmf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3825256"/>
            <a:ext cx="2602771" cy="190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9842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219</TotalTime>
  <Words>493</Words>
  <Application>Microsoft Office PowerPoint</Application>
  <PresentationFormat>On-screen Show (4:3)</PresentationFormat>
  <Paragraphs>90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Adjacency</vt:lpstr>
      <vt:lpstr>A feasibility study to explore patient, clinician and GP decision making of acute recurrent tonsillitis for NATTINA:  The NAtional Trial of  Tonsillectomy IN Adults</vt:lpstr>
      <vt:lpstr>A qualitative approach</vt:lpstr>
      <vt:lpstr>Study aim</vt:lpstr>
      <vt:lpstr>Research objectives</vt:lpstr>
      <vt:lpstr>The participants</vt:lpstr>
      <vt:lpstr>Who?</vt:lpstr>
      <vt:lpstr>Method</vt:lpstr>
      <vt:lpstr>Analysis </vt:lpstr>
      <vt:lpstr>Outcome </vt:lpstr>
      <vt:lpstr>Progress to date</vt:lpstr>
      <vt:lpstr>PowerPoint Presentation</vt:lpstr>
    </vt:vector>
  </TitlesOfParts>
  <Company>Newcastle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feasibility study to explore patient, clinician and GP decision making of acute recurrent tonsillitis for NATTINA: The NAtional Trial of Tonsillectomy IN Adults</dc:title>
  <dc:creator>Lorraine McSweeney</dc:creator>
  <cp:lastModifiedBy>Isabel Rubie</cp:lastModifiedBy>
  <cp:revision>32</cp:revision>
  <cp:lastPrinted>2014-10-06T10:28:02Z</cp:lastPrinted>
  <dcterms:created xsi:type="dcterms:W3CDTF">2014-09-30T14:20:36Z</dcterms:created>
  <dcterms:modified xsi:type="dcterms:W3CDTF">2014-11-07T09:00:54Z</dcterms:modified>
</cp:coreProperties>
</file>